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7099300" cy="10234613"/>
  <p:custDataLst>
    <p:tags r:id="rId5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37F3"/>
    <a:srgbClr val="FF6600"/>
    <a:srgbClr val="FFC301"/>
    <a:srgbClr val="C07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58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Calibri" pitchFamily="34" charset="0"/>
              </a:defRPr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Calibri" pitchFamily="34" charset="0"/>
              </a:defRPr>
            </a:lvl1pPr>
          </a:lstStyle>
          <a:p>
            <a:fld id="{7BBA682E-26C2-4299-ACFD-E58950D70380}" type="datetimeFigureOut">
              <a:rPr lang="fr-FR"/>
              <a:pPr/>
              <a:t>23/03/2022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Calibri" pitchFamily="34" charset="0"/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Calibri" pitchFamily="34" charset="0"/>
              </a:defRPr>
            </a:lvl1pPr>
          </a:lstStyle>
          <a:p>
            <a:fld id="{8DA1483C-6422-4EB2-A652-E747A7BAB72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14770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fr-FR"/>
          </a:p>
        </p:txBody>
      </p:sp>
      <p:sp>
        <p:nvSpPr>
          <p:cNvPr id="16387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170DFB-18B4-46EF-B36F-6A1135D9BF53}" type="slidenum">
              <a:rPr lang="fr-FR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D197E-6EF6-4528-B70F-F273DA0F96EF}" type="datetimeFigureOut">
              <a:rPr lang="fr-FR"/>
              <a:pPr>
                <a:defRPr/>
              </a:pPr>
              <a:t>23/03/2022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E3E93-AE28-431B-954C-512CFB122E5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6E402-8DD8-42A2-8E58-BD3A1CBB96C7}" type="datetimeFigureOut">
              <a:rPr lang="fr-FR"/>
              <a:pPr>
                <a:defRPr/>
              </a:pPr>
              <a:t>23/03/2022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21534-4884-48D1-9B1C-A4C652C40D8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61C79-E252-4554-B6EF-14DA803C8BFE}" type="datetimeFigureOut">
              <a:rPr lang="fr-FR"/>
              <a:pPr>
                <a:defRPr/>
              </a:pPr>
              <a:t>23/03/2022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0444A-45BD-44E8-87DC-00961F41940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2EB6D-96A3-4C6B-B8B6-9A1D08DD8CF6}" type="datetimeFigureOut">
              <a:rPr lang="fr-FR"/>
              <a:pPr>
                <a:defRPr/>
              </a:pPr>
              <a:t>23/03/2022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8EF7F-4E50-44AE-8EC2-B6547D8174B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5DFEA-1D20-49D6-9930-4F3BDBD7D689}" type="datetimeFigureOut">
              <a:rPr lang="fr-FR"/>
              <a:pPr>
                <a:defRPr/>
              </a:pPr>
              <a:t>23/03/2022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8EC41-1EF4-4FE7-AFC5-A6CF7142E01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FD9EC-15B0-49D9-A5E9-DF6EA5FC05B2}" type="datetimeFigureOut">
              <a:rPr lang="fr-FR"/>
              <a:pPr>
                <a:defRPr/>
              </a:pPr>
              <a:t>23/03/2022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BB61E-B2AC-495C-AE7D-D8F04964EF6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05956-1D66-439E-8022-EA488E8B429A}" type="datetimeFigureOut">
              <a:rPr lang="fr-FR"/>
              <a:pPr>
                <a:defRPr/>
              </a:pPr>
              <a:t>23/03/2022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233D4-06E9-4429-90B1-5062AF7D667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C92B8-72BB-4751-BF99-00D42EFE89B6}" type="datetimeFigureOut">
              <a:rPr lang="fr-FR"/>
              <a:pPr>
                <a:defRPr/>
              </a:pPr>
              <a:t>23/03/2022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E6D52-6050-46C2-A36C-A01CCE12437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1E1B3-587F-4167-A942-A2C3330553F5}" type="datetimeFigureOut">
              <a:rPr lang="fr-FR"/>
              <a:pPr>
                <a:defRPr/>
              </a:pPr>
              <a:t>23/03/2022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21241-ADAA-4A4A-8404-0D34CA6673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10D78-74F7-4AEC-9986-32C7FA8B1880}" type="datetimeFigureOut">
              <a:rPr lang="fr-FR"/>
              <a:pPr>
                <a:defRPr/>
              </a:pPr>
              <a:t>23/03/2022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7F443-009C-4DB0-B989-90882C6E11B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AD595-6A66-4839-9A6D-D5FE6900B185}" type="datetimeFigureOut">
              <a:rPr lang="fr-FR"/>
              <a:pPr>
                <a:defRPr/>
              </a:pPr>
              <a:t>23/03/2022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B7B42-8800-4787-8786-475DB33B0AF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FCC761F-CF43-4BEC-949E-6BD988FC64CD}" type="datetimeFigureOut">
              <a:rPr lang="fr-FR"/>
              <a:pPr>
                <a:defRPr/>
              </a:pPr>
              <a:t>23/03/2022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91119B-AA9F-4614-941B-A2750BB238D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tienne.javouhey@chu-lyon.fr" TargetMode="External"/><Relationship Id="rId2" Type="http://schemas.openxmlformats.org/officeDocument/2006/relationships/hyperlink" Target="https://www.srlf.org/civicrm-event/601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re 1"/>
          <p:cNvSpPr>
            <a:spLocks noGrp="1"/>
          </p:cNvSpPr>
          <p:nvPr>
            <p:ph type="title"/>
          </p:nvPr>
        </p:nvSpPr>
        <p:spPr>
          <a:xfrm>
            <a:off x="4710728" y="476250"/>
            <a:ext cx="4397775" cy="6048375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/>
              <a:t/>
            </a:r>
            <a:br>
              <a:rPr lang="fr-FR" sz="2000" dirty="0"/>
            </a:b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Groupe </a:t>
            </a:r>
            <a:r>
              <a:rPr lang="fr-FR" sz="2000" dirty="0"/>
              <a:t>Francophone </a:t>
            </a:r>
            <a:r>
              <a:rPr lang="fr-FR" sz="2000" dirty="0" smtClean="0"/>
              <a:t>de </a:t>
            </a:r>
            <a:r>
              <a:rPr lang="fr-FR" sz="2000" dirty="0"/>
              <a:t>Réanimation</a:t>
            </a:r>
            <a:br>
              <a:rPr lang="fr-FR" sz="2000" dirty="0"/>
            </a:br>
            <a:r>
              <a:rPr lang="fr-FR" sz="2000" dirty="0"/>
              <a:t>et d’Urgences Pédiatriques (GFRUP) </a:t>
            </a:r>
            <a:br>
              <a:rPr lang="fr-FR" sz="2000" dirty="0"/>
            </a:br>
            <a:r>
              <a:rPr lang="fr-FR" sz="3200" dirty="0"/>
              <a:t/>
            </a:r>
            <a:br>
              <a:rPr lang="fr-FR" sz="3200" dirty="0"/>
            </a:br>
            <a:r>
              <a:rPr lang="fr-FR" sz="2800" b="1" dirty="0" smtClean="0">
                <a:solidFill>
                  <a:srgbClr val="4037F3"/>
                </a:solidFill>
              </a:rPr>
              <a:t>Formation GFRUP</a:t>
            </a:r>
            <a:r>
              <a:rPr lang="fr-FR" sz="2400" b="1" dirty="0"/>
              <a:t/>
            </a:r>
            <a:br>
              <a:rPr lang="fr-FR" sz="2400" b="1" dirty="0"/>
            </a:br>
            <a:r>
              <a:rPr lang="fr-FR" sz="2400" b="1" dirty="0"/>
              <a:t/>
            </a:r>
            <a:br>
              <a:rPr lang="fr-FR" sz="2400" b="1" dirty="0"/>
            </a:br>
            <a:r>
              <a:rPr lang="fr-FR" sz="2800" b="1" dirty="0">
                <a:solidFill>
                  <a:srgbClr val="4037F3"/>
                </a:solidFill>
              </a:rPr>
              <a:t>Neuroréanimation pédiatrique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1800" dirty="0"/>
              <a:t> 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sz="2800" b="1" dirty="0">
                <a:solidFill>
                  <a:srgbClr val="FF6600"/>
                </a:solidFill>
              </a:rPr>
              <a:t>Mardi 24 Mai 2022</a:t>
            </a:r>
            <a:br>
              <a:rPr lang="fr-FR" sz="2800" b="1" dirty="0">
                <a:solidFill>
                  <a:srgbClr val="FF6600"/>
                </a:solidFill>
              </a:rPr>
            </a:br>
            <a:r>
              <a:rPr lang="fr-FR" sz="1400" dirty="0">
                <a:solidFill>
                  <a:srgbClr val="4037F3"/>
                </a:solidFill>
              </a:rPr>
              <a:t/>
            </a:r>
            <a:br>
              <a:rPr lang="fr-FR" sz="1400" dirty="0">
                <a:solidFill>
                  <a:srgbClr val="4037F3"/>
                </a:solidFill>
              </a:rPr>
            </a:br>
            <a:r>
              <a:rPr lang="fr-FR" sz="2000" dirty="0">
                <a:solidFill>
                  <a:srgbClr val="4037F3"/>
                </a:solidFill>
              </a:rPr>
              <a:t>CLESS, </a:t>
            </a:r>
            <a:r>
              <a:rPr lang="fr-FR" sz="2000" dirty="0" smtClean="0">
                <a:solidFill>
                  <a:srgbClr val="4037F3"/>
                </a:solidFill>
              </a:rPr>
              <a:t>Médiathèque</a:t>
            </a:r>
            <a:r>
              <a:rPr lang="fr-FR" sz="2000" dirty="0">
                <a:solidFill>
                  <a:srgbClr val="4037F3"/>
                </a:solidFill>
              </a:rPr>
              <a:t>, </a:t>
            </a:r>
            <a:r>
              <a:rPr lang="fr-FR" sz="2000" dirty="0" smtClean="0">
                <a:solidFill>
                  <a:srgbClr val="4037F3"/>
                </a:solidFill>
              </a:rPr>
              <a:t/>
            </a:r>
            <a:br>
              <a:rPr lang="fr-FR" sz="2000" dirty="0" smtClean="0">
                <a:solidFill>
                  <a:srgbClr val="4037F3"/>
                </a:solidFill>
              </a:rPr>
            </a:br>
            <a:r>
              <a:rPr lang="fr-FR" sz="2000" dirty="0" smtClean="0">
                <a:solidFill>
                  <a:srgbClr val="4037F3"/>
                </a:solidFill>
              </a:rPr>
              <a:t>Faculté </a:t>
            </a:r>
            <a:r>
              <a:rPr lang="fr-FR" sz="2000" dirty="0">
                <a:solidFill>
                  <a:srgbClr val="4037F3"/>
                </a:solidFill>
              </a:rPr>
              <a:t>de </a:t>
            </a:r>
            <a:r>
              <a:rPr lang="fr-FR" sz="2000" dirty="0" smtClean="0">
                <a:solidFill>
                  <a:srgbClr val="4037F3"/>
                </a:solidFill>
              </a:rPr>
              <a:t>médecine</a:t>
            </a:r>
            <a:r>
              <a:rPr lang="fr-FR" sz="1800" dirty="0" smtClean="0">
                <a:solidFill>
                  <a:srgbClr val="0070C0"/>
                </a:solidFill>
              </a:rPr>
              <a:t>, </a:t>
            </a:r>
            <a:r>
              <a:rPr lang="fr-FR" sz="1800" dirty="0" smtClean="0">
                <a:solidFill>
                  <a:srgbClr val="0070C0"/>
                </a:solidFill>
              </a:rPr>
              <a:t>LYON </a:t>
            </a:r>
            <a:endParaRPr lang="fr-FR" sz="16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5925" y="1052736"/>
            <a:ext cx="4196424" cy="162090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fr-FR" sz="1800" dirty="0">
                <a:latin typeface="Calibri"/>
                <a:cs typeface="Calibri"/>
              </a:rPr>
              <a:t>Lieu : </a:t>
            </a:r>
          </a:p>
          <a:p>
            <a:pPr>
              <a:lnSpc>
                <a:spcPct val="80000"/>
              </a:lnSpc>
            </a:pPr>
            <a:r>
              <a:rPr lang="fr-FR" sz="1200" i="1" dirty="0">
                <a:latin typeface="Calibri"/>
                <a:cs typeface="Calibri"/>
              </a:rPr>
              <a:t>Centre Lyonnais d’Enseignement par la Simulation </a:t>
            </a:r>
          </a:p>
          <a:p>
            <a:pPr>
              <a:lnSpc>
                <a:spcPct val="80000"/>
              </a:lnSpc>
            </a:pPr>
            <a:r>
              <a:rPr lang="fr-FR" sz="1200" b="0" i="1" dirty="0">
                <a:latin typeface="Calibri"/>
                <a:cs typeface="Calibri"/>
              </a:rPr>
              <a:t>Médiathèque, Faculté de Médecine, 8 avenue Rockefeller, </a:t>
            </a:r>
            <a:r>
              <a:rPr lang="fr-FR" sz="1200" b="0" i="1" dirty="0" smtClean="0">
                <a:latin typeface="Calibri"/>
                <a:cs typeface="Calibri"/>
              </a:rPr>
              <a:t>Lyon3</a:t>
            </a:r>
            <a:endParaRPr lang="fr-FR" sz="1400" b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fr-FR" sz="1000" b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fr-FR" sz="900" dirty="0">
                <a:solidFill>
                  <a:srgbClr val="000000"/>
                </a:solidFill>
                <a:latin typeface="Calibri" panose="020F0502020204030204" pitchFamily="34" charset="0"/>
              </a:rPr>
              <a:t>Depuis l</a:t>
            </a:r>
            <a:r>
              <a:rPr lang="fr-FR" sz="900" dirty="0">
                <a:solidFill>
                  <a:srgbClr val="000000"/>
                </a:solidFill>
                <a:latin typeface="Cambria" panose="02040503050406030204" pitchFamily="18" charset="0"/>
              </a:rPr>
              <a:t>’</a:t>
            </a:r>
            <a:r>
              <a:rPr lang="fr-FR" sz="9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fr-FR" sz="900" dirty="0">
                <a:solidFill>
                  <a:srgbClr val="000000"/>
                </a:solidFill>
                <a:latin typeface="Cambria" panose="02040503050406030204" pitchFamily="18" charset="0"/>
              </a:rPr>
              <a:t>é</a:t>
            </a:r>
            <a:r>
              <a:rPr lang="fr-FR" sz="900" dirty="0">
                <a:solidFill>
                  <a:srgbClr val="000000"/>
                </a:solidFill>
                <a:latin typeface="Calibri" panose="020F0502020204030204" pitchFamily="34" charset="0"/>
              </a:rPr>
              <a:t>roport: </a:t>
            </a:r>
            <a:endParaRPr lang="fr-FR" sz="900" b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fr-FR" sz="900" b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Navette </a:t>
            </a:r>
            <a:r>
              <a:rPr lang="fr-FR" sz="900" b="0" dirty="0">
                <a:solidFill>
                  <a:srgbClr val="000000"/>
                </a:solidFill>
                <a:latin typeface="Calibri" panose="020F0502020204030204" pitchFamily="34" charset="0"/>
              </a:rPr>
              <a:t>Rhô ne-Express jusqu</a:t>
            </a:r>
            <a:r>
              <a:rPr lang="fr-FR" sz="900" b="0" dirty="0">
                <a:solidFill>
                  <a:srgbClr val="000000"/>
                </a:solidFill>
                <a:latin typeface="Cambria" panose="02040503050406030204" pitchFamily="18" charset="0"/>
              </a:rPr>
              <a:t>’à </a:t>
            </a:r>
            <a:r>
              <a:rPr lang="fr-FR" sz="900" b="0" dirty="0">
                <a:solidFill>
                  <a:srgbClr val="000000"/>
                </a:solidFill>
                <a:latin typeface="Calibri" panose="020F0502020204030204" pitchFamily="34" charset="0"/>
              </a:rPr>
              <a:t>la gare de la Part-Dieu, puis </a:t>
            </a:r>
            <a:r>
              <a:rPr lang="fr-FR" sz="900" b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m</a:t>
            </a:r>
            <a:r>
              <a:rPr lang="fr-FR" sz="900" b="0" dirty="0" smtClean="0">
                <a:solidFill>
                  <a:srgbClr val="000000"/>
                </a:solidFill>
                <a:latin typeface="Cambria" panose="02040503050406030204" pitchFamily="18" charset="0"/>
              </a:rPr>
              <a:t>é</a:t>
            </a:r>
            <a:r>
              <a:rPr lang="fr-FR" sz="900" b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tro </a:t>
            </a:r>
            <a:r>
              <a:rPr lang="fr-FR" sz="900" b="0" dirty="0">
                <a:solidFill>
                  <a:srgbClr val="000000"/>
                </a:solidFill>
                <a:latin typeface="Calibri" panose="020F0502020204030204" pitchFamily="34" charset="0"/>
              </a:rPr>
              <a:t>B direction Gare d</a:t>
            </a:r>
            <a:r>
              <a:rPr lang="fr-FR" sz="900" b="0" dirty="0">
                <a:solidFill>
                  <a:srgbClr val="000000"/>
                </a:solidFill>
                <a:latin typeface="Cambria" panose="02040503050406030204" pitchFamily="18" charset="0"/>
              </a:rPr>
              <a:t>’</a:t>
            </a:r>
            <a:r>
              <a:rPr lang="fr-FR" sz="900" b="0" dirty="0">
                <a:solidFill>
                  <a:srgbClr val="000000"/>
                </a:solidFill>
                <a:latin typeface="Calibri" panose="020F0502020204030204" pitchFamily="34" charset="0"/>
              </a:rPr>
              <a:t>Oullins, </a:t>
            </a:r>
            <a:r>
              <a:rPr lang="fr-FR" sz="900" b="0" dirty="0" smtClean="0">
                <a:solidFill>
                  <a:srgbClr val="000000"/>
                </a:solidFill>
                <a:latin typeface="Cambria" panose="02040503050406030204" pitchFamily="18" charset="0"/>
              </a:rPr>
              <a:t>à </a:t>
            </a:r>
            <a:r>
              <a:rPr lang="fr-FR" sz="900" b="0" dirty="0">
                <a:solidFill>
                  <a:srgbClr val="000000"/>
                </a:solidFill>
                <a:latin typeface="Calibri" panose="020F0502020204030204" pitchFamily="34" charset="0"/>
              </a:rPr>
              <a:t>Saxe-Gambetta </a:t>
            </a:r>
            <a:r>
              <a:rPr lang="fr-FR" sz="900" b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prendre M</a:t>
            </a:r>
            <a:r>
              <a:rPr lang="fr-FR" sz="900" b="0" dirty="0" smtClean="0">
                <a:solidFill>
                  <a:srgbClr val="000000"/>
                </a:solidFill>
                <a:latin typeface="Cambria" panose="02040503050406030204" pitchFamily="18" charset="0"/>
              </a:rPr>
              <a:t>é</a:t>
            </a:r>
            <a:r>
              <a:rPr lang="fr-FR" sz="900" b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tro </a:t>
            </a:r>
            <a:r>
              <a:rPr lang="fr-FR" sz="900" b="0" dirty="0">
                <a:solidFill>
                  <a:srgbClr val="000000"/>
                </a:solidFill>
                <a:latin typeface="Calibri" panose="020F0502020204030204" pitchFamily="34" charset="0"/>
              </a:rPr>
              <a:t>D direction Gare de </a:t>
            </a:r>
            <a:r>
              <a:rPr lang="fr-FR" sz="900" b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V</a:t>
            </a:r>
            <a:r>
              <a:rPr lang="fr-FR" sz="900" b="0" dirty="0" smtClean="0">
                <a:solidFill>
                  <a:srgbClr val="000000"/>
                </a:solidFill>
                <a:latin typeface="Cambria" panose="02040503050406030204" pitchFamily="18" charset="0"/>
              </a:rPr>
              <a:t>é</a:t>
            </a:r>
            <a:r>
              <a:rPr lang="fr-FR" sz="900" b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nissieux</a:t>
            </a:r>
            <a:r>
              <a:rPr lang="fr-FR" sz="900" b="0" dirty="0">
                <a:solidFill>
                  <a:srgbClr val="000000"/>
                </a:solidFill>
                <a:latin typeface="Calibri" panose="020F0502020204030204" pitchFamily="34" charset="0"/>
              </a:rPr>
              <a:t>, et descendre </a:t>
            </a:r>
            <a:r>
              <a:rPr lang="fr-FR" sz="900" b="0" dirty="0">
                <a:solidFill>
                  <a:srgbClr val="000000"/>
                </a:solidFill>
                <a:latin typeface="Cambria" panose="02040503050406030204" pitchFamily="18" charset="0"/>
              </a:rPr>
              <a:t>à </a:t>
            </a:r>
            <a:r>
              <a:rPr lang="fr-FR" sz="900" b="0" dirty="0">
                <a:solidFill>
                  <a:srgbClr val="000000"/>
                </a:solidFill>
                <a:latin typeface="Calibri" panose="020F0502020204030204" pitchFamily="34" charset="0"/>
              </a:rPr>
              <a:t>la station Grange-Blanche </a:t>
            </a:r>
            <a:endParaRPr lang="fr-FR" sz="900" b="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fr-FR" sz="9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Depuis </a:t>
            </a:r>
            <a:r>
              <a:rPr lang="fr-FR" sz="900" dirty="0">
                <a:solidFill>
                  <a:srgbClr val="000000"/>
                </a:solidFill>
                <a:latin typeface="Calibri" panose="020F0502020204030204" pitchFamily="34" charset="0"/>
              </a:rPr>
              <a:t>la gare de la Part-Dieu: </a:t>
            </a:r>
            <a:endParaRPr lang="fr-FR" sz="900" b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fr-FR" sz="900" b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M</a:t>
            </a:r>
            <a:r>
              <a:rPr lang="fr-FR" sz="900" b="0" dirty="0" smtClean="0">
                <a:solidFill>
                  <a:srgbClr val="000000"/>
                </a:solidFill>
                <a:latin typeface="Cambria" panose="02040503050406030204" pitchFamily="18" charset="0"/>
              </a:rPr>
              <a:t>é</a:t>
            </a:r>
            <a:r>
              <a:rPr lang="fr-FR" sz="900" b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tro </a:t>
            </a:r>
            <a:r>
              <a:rPr lang="fr-FR" sz="900" b="0" dirty="0">
                <a:solidFill>
                  <a:srgbClr val="000000"/>
                </a:solidFill>
                <a:latin typeface="Calibri" panose="020F0502020204030204" pitchFamily="34" charset="0"/>
              </a:rPr>
              <a:t>B direction Gare d</a:t>
            </a:r>
            <a:r>
              <a:rPr lang="fr-FR" sz="900" b="0" dirty="0">
                <a:solidFill>
                  <a:srgbClr val="000000"/>
                </a:solidFill>
                <a:latin typeface="Cambria" panose="02040503050406030204" pitchFamily="18" charset="0"/>
              </a:rPr>
              <a:t>’</a:t>
            </a:r>
            <a:r>
              <a:rPr lang="fr-FR" sz="900" b="0" dirty="0">
                <a:solidFill>
                  <a:srgbClr val="000000"/>
                </a:solidFill>
                <a:latin typeface="Calibri" panose="020F0502020204030204" pitchFamily="34" charset="0"/>
              </a:rPr>
              <a:t>Oullins, </a:t>
            </a:r>
            <a:r>
              <a:rPr lang="fr-FR" sz="900" b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à Saxe-Gambetta prendre M</a:t>
            </a:r>
            <a:r>
              <a:rPr lang="fr-FR" sz="900" b="0" dirty="0" smtClean="0">
                <a:solidFill>
                  <a:srgbClr val="000000"/>
                </a:solidFill>
                <a:latin typeface="Cambria" panose="02040503050406030204" pitchFamily="18" charset="0"/>
              </a:rPr>
              <a:t>é</a:t>
            </a:r>
            <a:r>
              <a:rPr lang="fr-FR" sz="900" b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tro </a:t>
            </a:r>
            <a:r>
              <a:rPr lang="fr-FR" sz="900" b="0" dirty="0">
                <a:solidFill>
                  <a:srgbClr val="000000"/>
                </a:solidFill>
                <a:latin typeface="Calibri" panose="020F0502020204030204" pitchFamily="34" charset="0"/>
              </a:rPr>
              <a:t>D direction Gare de </a:t>
            </a:r>
            <a:r>
              <a:rPr lang="fr-FR" sz="900" b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V</a:t>
            </a:r>
            <a:r>
              <a:rPr lang="fr-FR" sz="900" b="0" dirty="0" smtClean="0">
                <a:solidFill>
                  <a:srgbClr val="000000"/>
                </a:solidFill>
                <a:latin typeface="Cambria" panose="02040503050406030204" pitchFamily="18" charset="0"/>
              </a:rPr>
              <a:t>é</a:t>
            </a:r>
            <a:r>
              <a:rPr lang="fr-FR" sz="900" b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nissieux</a:t>
            </a:r>
            <a:r>
              <a:rPr lang="fr-FR" sz="900" b="0" dirty="0">
                <a:solidFill>
                  <a:srgbClr val="000000"/>
                </a:solidFill>
                <a:latin typeface="Calibri" panose="020F0502020204030204" pitchFamily="34" charset="0"/>
              </a:rPr>
              <a:t>, et descendre </a:t>
            </a:r>
            <a:r>
              <a:rPr lang="fr-FR" sz="900" b="0" dirty="0">
                <a:solidFill>
                  <a:srgbClr val="000000"/>
                </a:solidFill>
                <a:latin typeface="Cambria" panose="02040503050406030204" pitchFamily="18" charset="0"/>
              </a:rPr>
              <a:t>à </a:t>
            </a:r>
            <a:r>
              <a:rPr lang="fr-FR" sz="900" b="0" dirty="0">
                <a:solidFill>
                  <a:srgbClr val="000000"/>
                </a:solidFill>
                <a:latin typeface="Calibri" panose="020F0502020204030204" pitchFamily="34" charset="0"/>
              </a:rPr>
              <a:t>la station Grange-Blanche </a:t>
            </a:r>
            <a:endParaRPr lang="fr-FR" sz="900" b="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fr-FR" sz="900" b="0" i="1" dirty="0" smtClean="0">
                <a:solidFill>
                  <a:srgbClr val="000000"/>
                </a:solidFill>
                <a:latin typeface="Calibri" panose="020F0502020204030204" pitchFamily="34" charset="0"/>
                <a:cs typeface="Calibri"/>
              </a:rPr>
              <a:t>Tel </a:t>
            </a:r>
            <a:r>
              <a:rPr lang="fr-FR" b="0" dirty="0" smtClean="0"/>
              <a:t> </a:t>
            </a:r>
            <a:r>
              <a:rPr lang="fr-FR" sz="900" b="0" dirty="0" smtClean="0"/>
              <a:t>04.78.78.56.24 </a:t>
            </a:r>
            <a:endParaRPr lang="fr-FR" sz="100" b="0" i="1" dirty="0">
              <a:latin typeface="Calibri"/>
              <a:cs typeface="Calibri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82293" y="2673642"/>
            <a:ext cx="4103687" cy="18035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712788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>
                <a:latin typeface="Calibri"/>
                <a:cs typeface="Calibri"/>
              </a:rPr>
              <a:t>Inscriptions </a:t>
            </a:r>
          </a:p>
          <a:p>
            <a:pPr defTabSz="712788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i="1" u="sng" dirty="0">
                <a:solidFill>
                  <a:srgbClr val="FF6600"/>
                </a:solidFill>
                <a:latin typeface="Calibri"/>
                <a:cs typeface="Calibri"/>
              </a:rPr>
              <a:t>Inscription avant le </a:t>
            </a:r>
            <a:r>
              <a:rPr lang="fr-FR" sz="1200" b="1" i="1" u="sng" dirty="0" smtClean="0">
                <a:solidFill>
                  <a:srgbClr val="FF6600"/>
                </a:solidFill>
                <a:latin typeface="Calibri"/>
                <a:cs typeface="Calibri"/>
              </a:rPr>
              <a:t>24 Avril 2022 directement en ligne:</a:t>
            </a:r>
          </a:p>
          <a:p>
            <a:pPr marL="0" indent="0">
              <a:buFont typeface="Arial" charset="0"/>
              <a:buNone/>
            </a:pPr>
            <a:r>
              <a:rPr lang="fr-FR" sz="1200" u="sng" dirty="0">
                <a:hlinkClick r:id="rId2"/>
              </a:rPr>
              <a:t>https://</a:t>
            </a:r>
            <a:r>
              <a:rPr lang="fr-FR" sz="1200" u="sng" dirty="0" smtClean="0">
                <a:hlinkClick r:id="rId2"/>
              </a:rPr>
              <a:t>www.srlf.org/civicrm-event/601</a:t>
            </a:r>
            <a:endParaRPr lang="fr-FR" sz="1200" u="sng" dirty="0" smtClean="0"/>
          </a:p>
          <a:p>
            <a:pPr marL="0" indent="0">
              <a:buFont typeface="Arial" charset="0"/>
              <a:buNone/>
            </a:pPr>
            <a:r>
              <a:rPr lang="fr-FR" sz="1200" dirty="0" smtClean="0">
                <a:latin typeface="Calibri"/>
                <a:cs typeface="Calibri"/>
              </a:rPr>
              <a:t>Nombre </a:t>
            </a:r>
            <a:r>
              <a:rPr lang="fr-FR" sz="1200" dirty="0">
                <a:latin typeface="Calibri"/>
                <a:cs typeface="Calibri"/>
              </a:rPr>
              <a:t>de participants </a:t>
            </a:r>
            <a:r>
              <a:rPr lang="fr-FR" sz="1200" b="1" dirty="0">
                <a:latin typeface="Calibri"/>
                <a:cs typeface="Calibri"/>
              </a:rPr>
              <a:t>limité à </a:t>
            </a:r>
            <a:r>
              <a:rPr lang="fr-FR" sz="1200" b="1" dirty="0" smtClean="0">
                <a:latin typeface="Calibri"/>
                <a:cs typeface="Calibri"/>
              </a:rPr>
              <a:t>24 places</a:t>
            </a:r>
            <a:endParaRPr lang="fr-FR" sz="1200" dirty="0">
              <a:latin typeface="Calibri"/>
              <a:cs typeface="Calibri"/>
            </a:endParaRPr>
          </a:p>
          <a:p>
            <a:pPr defTabSz="712788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latin typeface="Calibri"/>
                <a:cs typeface="Calibri"/>
              </a:rPr>
              <a:t>Renseignements :</a:t>
            </a:r>
            <a:r>
              <a:rPr lang="fr-FR" sz="2000" b="1" dirty="0">
                <a:latin typeface="Calibri"/>
                <a:cs typeface="Calibri"/>
              </a:rPr>
              <a:t> </a:t>
            </a:r>
            <a:endParaRPr lang="fr-FR" sz="2000" b="1" dirty="0">
              <a:solidFill>
                <a:srgbClr val="FF0000"/>
              </a:solidFill>
              <a:latin typeface="Calibri"/>
              <a:cs typeface="Calibri"/>
            </a:endParaRPr>
          </a:p>
          <a:p>
            <a:pPr defTabSz="712788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latin typeface="Calibri"/>
                <a:cs typeface="Calibri"/>
              </a:rPr>
              <a:t>Pr Etienne JAVOUHEY</a:t>
            </a:r>
          </a:p>
          <a:p>
            <a:pPr defTabSz="712788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i="1" dirty="0">
                <a:latin typeface="Calibri"/>
                <a:cs typeface="Calibri"/>
              </a:rPr>
              <a:t>Mail : </a:t>
            </a:r>
            <a:r>
              <a:rPr lang="fr-FR" sz="1200" i="1" dirty="0">
                <a:latin typeface="Calibri"/>
                <a:cs typeface="Calibri"/>
                <a:hlinkClick r:id="rId3"/>
              </a:rPr>
              <a:t>etienne.javouhey@chu-lyon.fr</a:t>
            </a:r>
            <a:r>
              <a:rPr lang="fr-FR" sz="1200" i="1" dirty="0">
                <a:latin typeface="Calibri"/>
                <a:cs typeface="Calibri"/>
              </a:rPr>
              <a:t>	</a:t>
            </a:r>
          </a:p>
          <a:p>
            <a:pPr defTabSz="712788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i="1" dirty="0">
                <a:latin typeface="Calibri"/>
                <a:cs typeface="Calibri"/>
              </a:rPr>
              <a:t>Tél. :  04 72 12 97 35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107505" y="476250"/>
            <a:ext cx="4392487" cy="6048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5" y="4509120"/>
            <a:ext cx="4162135" cy="3632973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8023" y="520935"/>
            <a:ext cx="1676443" cy="153991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29600" cy="1143000"/>
          </a:xfrm>
        </p:spPr>
        <p:txBody>
          <a:bodyPr/>
          <a:lstStyle/>
          <a:p>
            <a:r>
              <a:rPr lang="fr-FR" sz="2000" b="1" dirty="0">
                <a:solidFill>
                  <a:srgbClr val="4037F3"/>
                </a:solidFill>
              </a:rPr>
              <a:t>Groupe Francophone de Réanimation et Urgences Pédiatriques (GFRUP</a:t>
            </a:r>
            <a:r>
              <a:rPr lang="fr-FR" sz="2000" b="1" dirty="0" smtClean="0">
                <a:solidFill>
                  <a:srgbClr val="4037F3"/>
                </a:solidFill>
              </a:rPr>
              <a:t>)</a:t>
            </a:r>
            <a:r>
              <a:rPr lang="fr-FR" sz="2400" dirty="0"/>
              <a:t/>
            </a:r>
            <a:br>
              <a:rPr lang="fr-FR" sz="2400" dirty="0"/>
            </a:br>
            <a:r>
              <a:rPr lang="fr-FR" sz="2400" b="1" dirty="0" err="1">
                <a:solidFill>
                  <a:srgbClr val="FF6600"/>
                </a:solidFill>
              </a:rPr>
              <a:t>Neuroréanimation</a:t>
            </a:r>
            <a:r>
              <a:rPr lang="fr-FR" sz="2400" b="1" dirty="0">
                <a:solidFill>
                  <a:srgbClr val="FF6600"/>
                </a:solidFill>
              </a:rPr>
              <a:t> pédiatrique</a:t>
            </a:r>
            <a:endParaRPr lang="fr-FR" sz="2800" b="1" dirty="0">
              <a:solidFill>
                <a:srgbClr val="FF6600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31639" y="1360235"/>
            <a:ext cx="4032250" cy="165618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fr-FR" sz="1900" i="1" dirty="0">
                <a:solidFill>
                  <a:srgbClr val="4037F3"/>
                </a:solidFill>
              </a:rPr>
              <a:t>Intervenants</a:t>
            </a:r>
          </a:p>
          <a:p>
            <a:r>
              <a:rPr lang="fr-FR" sz="1200" b="0" i="1" dirty="0"/>
              <a:t>Etienne </a:t>
            </a:r>
            <a:r>
              <a:rPr lang="fr-FR" sz="1200" b="0" i="1" dirty="0" err="1"/>
              <a:t>Javouhey</a:t>
            </a:r>
            <a:r>
              <a:rPr lang="fr-FR" sz="1200" b="0" i="1" dirty="0"/>
              <a:t> (Lyon)</a:t>
            </a:r>
          </a:p>
          <a:p>
            <a:r>
              <a:rPr lang="fr-FR" sz="1200" b="0" i="1" dirty="0"/>
              <a:t>Sonia Courtil-</a:t>
            </a:r>
            <a:r>
              <a:rPr lang="fr-FR" sz="1200" b="0" i="1" dirty="0" err="1"/>
              <a:t>Teyssedre</a:t>
            </a:r>
            <a:r>
              <a:rPr lang="fr-FR" sz="1200" b="0" i="1" dirty="0"/>
              <a:t> (Lyon)</a:t>
            </a:r>
          </a:p>
          <a:p>
            <a:r>
              <a:rPr lang="fr-FR" sz="1200" b="0" i="1" dirty="0"/>
              <a:t>Nathalie Richard (Lyon)</a:t>
            </a:r>
          </a:p>
          <a:p>
            <a:r>
              <a:rPr lang="fr-FR" sz="1200" b="0" i="1" dirty="0"/>
              <a:t>Federico Di Rocco (Lyon)</a:t>
            </a:r>
          </a:p>
          <a:p>
            <a:r>
              <a:rPr lang="fr-FR" sz="1200" b="0" i="1" dirty="0"/>
              <a:t>Gilles Orliaguet (Necker, Paris)</a:t>
            </a:r>
          </a:p>
          <a:p>
            <a:r>
              <a:rPr lang="fr-FR" sz="1200" b="0" i="1" dirty="0"/>
              <a:t>Thomas </a:t>
            </a:r>
            <a:r>
              <a:rPr lang="fr-FR" sz="1200" b="0" i="1" dirty="0" err="1"/>
              <a:t>Baugnon</a:t>
            </a:r>
            <a:r>
              <a:rPr lang="fr-FR" sz="1200" b="0" i="1" dirty="0"/>
              <a:t> (Necker, Paris)</a:t>
            </a:r>
          </a:p>
          <a:p>
            <a:r>
              <a:rPr lang="fr-FR" sz="1200" b="0" i="1" dirty="0"/>
              <a:t>Nicolas </a:t>
            </a:r>
            <a:r>
              <a:rPr lang="fr-FR" sz="1200" b="0" i="1" dirty="0" err="1"/>
              <a:t>Joram</a:t>
            </a:r>
            <a:r>
              <a:rPr lang="fr-FR" sz="1200" b="0" i="1" dirty="0"/>
              <a:t> (Nantes)</a:t>
            </a:r>
            <a:br>
              <a:rPr lang="fr-FR" sz="1200" b="0" i="1" dirty="0"/>
            </a:br>
            <a:endParaRPr lang="fr-FR" sz="1200" b="0" i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23528" y="3501008"/>
            <a:ext cx="4032250" cy="3240360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None/>
            </a:pPr>
            <a:r>
              <a:rPr lang="fr-FR" sz="1800" b="1" i="1" dirty="0">
                <a:solidFill>
                  <a:srgbClr val="4037F3"/>
                </a:solidFill>
              </a:rPr>
              <a:t>Objectifs Pédagogiques</a:t>
            </a:r>
          </a:p>
          <a:p>
            <a:pPr marL="0" indent="0">
              <a:buNone/>
            </a:pPr>
            <a:endParaRPr lang="fr-FR" sz="1200" dirty="0"/>
          </a:p>
          <a:p>
            <a:pPr algn="just">
              <a:buFont typeface="Wingdings" charset="2"/>
              <a:buChar char="Ø"/>
            </a:pPr>
            <a:r>
              <a:rPr lang="fr-FR" sz="1100" dirty="0"/>
              <a:t>Savoir interpréter les données du monitorage multimodal cérébral chez l’enfant</a:t>
            </a:r>
          </a:p>
          <a:p>
            <a:pPr algn="just">
              <a:buFont typeface="Wingdings" charset="2"/>
              <a:buChar char="Ø"/>
            </a:pPr>
            <a:r>
              <a:rPr lang="fr-FR" sz="1100" dirty="0"/>
              <a:t> Connaître les recommandations actuelles sur la prise en charge des traumatismes crâniens graves de l’enfant, y compris les TC infligés</a:t>
            </a:r>
          </a:p>
          <a:p>
            <a:pPr algn="just">
              <a:buFont typeface="Wingdings" charset="2"/>
              <a:buChar char="Ø"/>
            </a:pPr>
            <a:r>
              <a:rPr lang="fr-FR" sz="1100" dirty="0"/>
              <a:t>Savoir prévenir et contrôler les agressions cérébrales secondaires d’origine systémique</a:t>
            </a:r>
          </a:p>
          <a:p>
            <a:pPr algn="just">
              <a:buFont typeface="Wingdings" charset="2"/>
              <a:buChar char="Ø"/>
            </a:pPr>
            <a:r>
              <a:rPr lang="fr-FR" sz="1100" dirty="0"/>
              <a:t>Connaître les éléments clés du pronostic neurologique d’un enfant </a:t>
            </a:r>
            <a:r>
              <a:rPr lang="fr-FR" sz="1100" dirty="0" err="1"/>
              <a:t>cérébro</a:t>
            </a:r>
            <a:r>
              <a:rPr lang="fr-FR" sz="1100" dirty="0"/>
              <a:t>-lésé</a:t>
            </a:r>
          </a:p>
          <a:p>
            <a:pPr algn="just">
              <a:buFont typeface="Wingdings" charset="2"/>
              <a:buChar char="Ø"/>
            </a:pPr>
            <a:r>
              <a:rPr lang="fr-FR" sz="1100" dirty="0"/>
              <a:t>Connaître les indications chirurgicales d’un enfant avec HTIC</a:t>
            </a:r>
          </a:p>
        </p:txBody>
      </p:sp>
      <p:sp>
        <p:nvSpPr>
          <p:cNvPr id="15364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4008" y="1340445"/>
            <a:ext cx="4041775" cy="360363"/>
          </a:xfrm>
        </p:spPr>
        <p:txBody>
          <a:bodyPr/>
          <a:lstStyle/>
          <a:p>
            <a:r>
              <a:rPr lang="fr-FR" sz="1800" i="1" dirty="0">
                <a:solidFill>
                  <a:srgbClr val="4037F3"/>
                </a:solidFill>
              </a:rPr>
              <a:t>Programme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4008" y="1772816"/>
            <a:ext cx="4320480" cy="4608512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Font typeface="Arial" charset="0"/>
              <a:buNone/>
            </a:pPr>
            <a:r>
              <a:rPr lang="fr-FR" sz="1050" b="1" dirty="0">
                <a:solidFill>
                  <a:srgbClr val="00B0F0"/>
                </a:solidFill>
              </a:rPr>
              <a:t>8h30 : Accueil des participants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1050" b="1" dirty="0"/>
              <a:t>9h00-9h45  Federico Di Rocco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050" dirty="0"/>
              <a:t>Les indications chirurgicales chez l’enfant avec hypertension crânienne</a:t>
            </a:r>
          </a:p>
          <a:p>
            <a:pPr marL="0" indent="0">
              <a:lnSpc>
                <a:spcPct val="150000"/>
              </a:lnSpc>
              <a:buFont typeface="Arial" charset="0"/>
              <a:buNone/>
            </a:pPr>
            <a:r>
              <a:rPr lang="fr-FR" sz="1050" b="1" dirty="0"/>
              <a:t>9h45- 11h15 </a:t>
            </a:r>
            <a:r>
              <a:rPr lang="fr-FR" sz="1050" b="1" i="1" dirty="0"/>
              <a:t>Ateliers session 1*</a:t>
            </a:r>
          </a:p>
          <a:p>
            <a:pPr marL="0" indent="0">
              <a:lnSpc>
                <a:spcPct val="150000"/>
              </a:lnSpc>
              <a:buFont typeface="Arial" charset="0"/>
              <a:buNone/>
            </a:pPr>
            <a:r>
              <a:rPr lang="fr-FR" sz="1050" b="1" i="1" dirty="0"/>
              <a:t>11h15-12h45 Ateliers session 2*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1050" b="1" dirty="0">
                <a:solidFill>
                  <a:srgbClr val="00B0F0"/>
                </a:solidFill>
              </a:rPr>
              <a:t>12h45 -13h45 Pause déjeuner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1050" b="1" dirty="0"/>
              <a:t>13h45-14h30  Neuroradiologue pédiatre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050" dirty="0"/>
              <a:t>Stratégie d’imagerie cérébral chez l’enfant </a:t>
            </a:r>
            <a:r>
              <a:rPr lang="fr-FR" sz="1050" dirty="0" err="1"/>
              <a:t>cérébro</a:t>
            </a:r>
            <a:r>
              <a:rPr lang="fr-FR" sz="1050" dirty="0"/>
              <a:t>-lésé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1050" b="1" dirty="0"/>
              <a:t>14h30-16h00</a:t>
            </a:r>
            <a:r>
              <a:rPr lang="fr-FR" sz="1050" dirty="0"/>
              <a:t> </a:t>
            </a:r>
            <a:r>
              <a:rPr lang="fr-FR" sz="1050" b="1" i="1" dirty="0"/>
              <a:t>Ateliers session 2</a:t>
            </a:r>
            <a:r>
              <a:rPr lang="fr-FR" sz="1050" dirty="0"/>
              <a:t> *                    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1050" b="1" dirty="0"/>
              <a:t>16h00-17h30 </a:t>
            </a:r>
            <a:r>
              <a:rPr lang="fr-FR" sz="1050" b="1" i="1" dirty="0"/>
              <a:t>Ateliers session 3*</a:t>
            </a:r>
          </a:p>
          <a:p>
            <a:pPr marL="0" indent="0">
              <a:lnSpc>
                <a:spcPct val="150000"/>
              </a:lnSpc>
              <a:buNone/>
            </a:pPr>
            <a:endParaRPr lang="fr-FR" sz="1050" b="1" i="1" dirty="0"/>
          </a:p>
          <a:p>
            <a:pPr marL="0" indent="0">
              <a:lnSpc>
                <a:spcPct val="150000"/>
              </a:lnSpc>
              <a:buNone/>
            </a:pPr>
            <a:r>
              <a:rPr lang="fr-FR" sz="1050" b="1" i="1" dirty="0"/>
              <a:t>Atelier 1: Sonia Courtil-</a:t>
            </a:r>
            <a:r>
              <a:rPr lang="fr-FR" sz="1050" b="1" i="1" dirty="0" err="1"/>
              <a:t>Teyssedre</a:t>
            </a:r>
            <a:r>
              <a:rPr lang="fr-FR" sz="1050" b="1" i="1" dirty="0"/>
              <a:t> : Doppler </a:t>
            </a:r>
            <a:r>
              <a:rPr lang="fr-FR" sz="1050" b="1" i="1" dirty="0" err="1"/>
              <a:t>transcrânien</a:t>
            </a:r>
            <a:r>
              <a:rPr lang="fr-FR" sz="1050" b="1" i="1" dirty="0"/>
              <a:t>, DENO, ETF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1050" b="1" i="1" dirty="0"/>
              <a:t>Atelier 2: Nicolas </a:t>
            </a:r>
            <a:r>
              <a:rPr lang="fr-FR" sz="1050" b="1" i="1" dirty="0" err="1"/>
              <a:t>Joram</a:t>
            </a:r>
            <a:r>
              <a:rPr lang="fr-FR" sz="1050" b="1" i="1" dirty="0"/>
              <a:t> : Monitorage multimodal de l’enfant </a:t>
            </a:r>
            <a:r>
              <a:rPr lang="fr-FR" sz="1050" b="1" i="1" dirty="0" err="1"/>
              <a:t>cérébrolésé</a:t>
            </a:r>
            <a:endParaRPr lang="fr-FR" sz="1050" b="1" i="1" dirty="0"/>
          </a:p>
          <a:p>
            <a:pPr marL="0" indent="0">
              <a:lnSpc>
                <a:spcPct val="150000"/>
              </a:lnSpc>
              <a:buNone/>
            </a:pPr>
            <a:r>
              <a:rPr lang="fr-FR" sz="1050" b="1" i="1" dirty="0"/>
              <a:t>Atelier 3: Etienne </a:t>
            </a:r>
            <a:r>
              <a:rPr lang="fr-FR" sz="1050" b="1" i="1" dirty="0" err="1"/>
              <a:t>Javouhey</a:t>
            </a:r>
            <a:r>
              <a:rPr lang="fr-FR" sz="1050" b="1" i="1" dirty="0"/>
              <a:t>- Gilles Orliaguet : Cas clinique interactifs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1050" b="1" i="1" dirty="0"/>
              <a:t>Atelier 4: Nathalie Richard-Thomas </a:t>
            </a:r>
            <a:r>
              <a:rPr lang="fr-FR" sz="1050" b="1" i="1" dirty="0" err="1"/>
              <a:t>Baugnon</a:t>
            </a:r>
            <a:r>
              <a:rPr lang="fr-FR" sz="1050" b="1" i="1" dirty="0"/>
              <a:t>: simulation haute fidélité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1050" b="1" i="1" dirty="0"/>
              <a:t>* 6 à 8 participants par atelier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3.1.3337"/>
  <p:tag name="PPTVERSION" val="14"/>
  <p:tag name="TPOS" val="2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3196</TotalTime>
  <Words>410</Words>
  <Application>Microsoft Office PowerPoint</Application>
  <PresentationFormat>Affichage à l'écran (4:3)</PresentationFormat>
  <Paragraphs>51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Cambria</vt:lpstr>
      <vt:lpstr>Wingdings</vt:lpstr>
      <vt:lpstr>Thème Office</vt:lpstr>
      <vt:lpstr>   Groupe Francophone de Réanimation et d’Urgences Pédiatriques (GFRUP)   Formation GFRUP  Neuroréanimation pédiatrique   Mardi 24 Mai 2022  CLESS, Médiathèque,  Faculté de médecine, LYON </vt:lpstr>
      <vt:lpstr>Groupe Francophone de Réanimation et Urgences Pédiatriques (GFRUP) Neuroréanimation pédiatrique</vt:lpstr>
    </vt:vector>
  </TitlesOfParts>
  <Company>HCL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JAVOUHEY, Etienne</dc:creator>
  <cp:lastModifiedBy>JAVOUHEY, Etienne</cp:lastModifiedBy>
  <cp:revision>77</cp:revision>
  <dcterms:created xsi:type="dcterms:W3CDTF">2012-12-11T17:37:23Z</dcterms:created>
  <dcterms:modified xsi:type="dcterms:W3CDTF">2022-03-24T16:52:57Z</dcterms:modified>
</cp:coreProperties>
</file>